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6" r:id="rId3"/>
    <p:sldId id="257" r:id="rId4"/>
    <p:sldId id="260" r:id="rId5"/>
    <p:sldId id="261" r:id="rId6"/>
    <p:sldId id="264" r:id="rId8"/>
    <p:sldId id="258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FFCC"/>
    <a:srgbClr val="FFFF00"/>
    <a:srgbClr val="FCDF00"/>
    <a:srgbClr val="FFE902"/>
    <a:srgbClr val="F08900"/>
    <a:srgbClr val="FFFF99"/>
    <a:srgbClr val="FFE202"/>
    <a:srgbClr val="FFE2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notesMaster" Target="notesMasters/notesMaster1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41b1OOOPIC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905" y="-41910"/>
            <a:ext cx="12195175" cy="694245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4739640" y="2551430"/>
            <a:ext cx="6610350" cy="119888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7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专题组织生活会</a:t>
            </a:r>
            <a:endParaRPr lang="zh-CN" altLang="en-US" sz="72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-214630" y="6197600"/>
            <a:ext cx="12142470" cy="64516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/>
            <a:r>
              <a:rPr lang="zh-CN" altLang="en-US" sz="3600" b="1">
                <a:solidFill>
                  <a:srgbClr val="FFFF00"/>
                </a:solidFill>
                <a:effectLst/>
              </a:rPr>
              <a:t>中共濮阳市质量技术监督检验测试中心 </a:t>
            </a:r>
            <a:r>
              <a:rPr lang="en-US" altLang="zh-CN" sz="3600" b="1">
                <a:solidFill>
                  <a:srgbClr val="FFFF00"/>
                </a:solidFill>
                <a:effectLst/>
              </a:rPr>
              <a:t>· </a:t>
            </a:r>
            <a:r>
              <a:rPr lang="zh-CN" altLang="en-US" sz="3600" b="1">
                <a:solidFill>
                  <a:srgbClr val="FFFF00"/>
                </a:solidFill>
                <a:effectLst/>
              </a:rPr>
              <a:t>党支部</a:t>
            </a:r>
            <a:endParaRPr lang="zh-CN" altLang="en-US" sz="3600" b="1">
              <a:solidFill>
                <a:srgbClr val="FFFF00"/>
              </a:solidFill>
              <a:effectLst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56d7f8e22b9a6_10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925" y="7620"/>
            <a:ext cx="12168505" cy="6863080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873125" y="6044565"/>
            <a:ext cx="12142470" cy="55308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/>
            <a:r>
              <a:rPr lang="zh-CN" altLang="en-US" sz="3000" b="1">
                <a:solidFill>
                  <a:srgbClr val="FFFF00"/>
                </a:solidFill>
                <a:effectLst/>
              </a:rPr>
              <a:t>中共濮阳市质量技术监督检验测试中心 </a:t>
            </a:r>
            <a:r>
              <a:rPr lang="en-US" altLang="zh-CN" sz="3000" b="1">
                <a:solidFill>
                  <a:srgbClr val="FFFF00"/>
                </a:solidFill>
                <a:effectLst/>
              </a:rPr>
              <a:t>· </a:t>
            </a:r>
            <a:r>
              <a:rPr lang="zh-CN" altLang="en-US" sz="3000" b="1">
                <a:solidFill>
                  <a:srgbClr val="FFFF00"/>
                </a:solidFill>
                <a:effectLst/>
              </a:rPr>
              <a:t>党支部</a:t>
            </a:r>
            <a:endParaRPr lang="zh-CN" altLang="en-US" sz="3000" b="1">
              <a:solidFill>
                <a:srgbClr val="FFFF00"/>
              </a:solidFill>
              <a:effectLst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 descr="235091-13060214392494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-50165"/>
            <a:ext cx="12196800" cy="695880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12000"/>
              </a:srgbClr>
            </a:outerShdw>
          </a:effectLst>
        </p:spPr>
      </p:pic>
      <p:sp>
        <p:nvSpPr>
          <p:cNvPr id="6" name="矩形 5"/>
          <p:cNvSpPr/>
          <p:nvPr/>
        </p:nvSpPr>
        <p:spPr>
          <a:xfrm>
            <a:off x="3328988" y="2921635"/>
            <a:ext cx="5539105" cy="101473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6000" b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FFE202"/>
                </a:solidFill>
                <a:effectLst>
                  <a:outerShdw blurRad="12700" dist="38100" dir="2700000" algn="tl" rotWithShape="0">
                    <a:srgbClr val="800000"/>
                  </a:outerShdw>
                </a:effectLst>
                <a:latin typeface="方正小标宋简体" panose="03000509000000000000" charset="-122"/>
                <a:ea typeface="方正小标宋简体" panose="03000509000000000000" charset="-122"/>
              </a:rPr>
              <a:t>专题组织生活会</a:t>
            </a:r>
            <a:endParaRPr lang="zh-CN" altLang="en-US" sz="6000" b="1">
              <a:ln w="9525">
                <a:solidFill>
                  <a:schemeClr val="bg1"/>
                </a:solidFill>
                <a:prstDash val="solid"/>
              </a:ln>
              <a:solidFill>
                <a:srgbClr val="FFE202"/>
              </a:solidFill>
              <a:effectLst>
                <a:outerShdw blurRad="12700" dist="38100" dir="2700000" algn="tl" rotWithShape="0">
                  <a:srgbClr val="800000"/>
                </a:outerShdw>
              </a:effectLst>
              <a:latin typeface="方正小标宋简体" panose="03000509000000000000" charset="-122"/>
              <a:ea typeface="方正小标宋简体" panose="03000509000000000000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74980" y="329565"/>
            <a:ext cx="11241405" cy="645160"/>
          </a:xfrm>
          <a:prstGeom prst="rect">
            <a:avLst/>
          </a:prstGeom>
          <a:noFill/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 wrap="square" rtlCol="0" anchor="t">
            <a:spAutoFit/>
          </a:bodyPr>
          <a:p>
            <a:pPr algn="ctr"/>
            <a:r>
              <a:rPr lang="zh-CN" altLang="en-US" sz="3600" b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FF"/>
                </a:solidFill>
                <a:effectLst/>
                <a:latin typeface="方正小标宋简体" panose="03000509000000000000" charset="-122"/>
                <a:ea typeface="方正小标宋简体" panose="03000509000000000000" charset="-122"/>
              </a:rPr>
              <a:t>中共濮阳市质量技术监督检验测试中心 </a:t>
            </a:r>
            <a:r>
              <a:rPr lang="en-US" altLang="zh-CN" sz="3600" b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FF"/>
                </a:solidFill>
                <a:effectLst/>
                <a:latin typeface="方正小标宋简体" panose="03000509000000000000" charset="-122"/>
                <a:ea typeface="方正小标宋简体" panose="03000509000000000000" charset="-122"/>
              </a:rPr>
              <a:t>·</a:t>
            </a:r>
            <a:r>
              <a:rPr lang="zh-CN" altLang="en-US" sz="3600" b="1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FFFFFF"/>
                </a:solidFill>
                <a:effectLst/>
                <a:latin typeface="方正小标宋简体" panose="03000509000000000000" charset="-122"/>
                <a:ea typeface="方正小标宋简体" panose="03000509000000000000" charset="-122"/>
              </a:rPr>
              <a:t>党支部</a:t>
            </a:r>
            <a:endParaRPr lang="zh-CN" altLang="en-US" sz="3600" b="1">
              <a:ln w="12700" cmpd="sng">
                <a:solidFill>
                  <a:schemeClr val="accent4"/>
                </a:solidFill>
                <a:prstDash val="solid"/>
              </a:ln>
              <a:solidFill>
                <a:srgbClr val="FFFFFF"/>
              </a:solidFill>
              <a:effectLst/>
              <a:latin typeface="方正小标宋简体" panose="03000509000000000000" charset="-122"/>
              <a:ea typeface="方正小标宋简体" panose="03000509000000000000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841115" y="5783580"/>
            <a:ext cx="4515485" cy="64516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p>
            <a:pPr algn="ctr"/>
            <a:r>
              <a:rPr lang="en-US" altLang="zh-CN" sz="3600" b="1">
                <a:solidFill>
                  <a:srgbClr val="FFFF00"/>
                </a:solidFill>
                <a:effectLst/>
              </a:rPr>
              <a:t>2017.08.08</a:t>
            </a:r>
            <a:endParaRPr lang="en-US" altLang="zh-CN" sz="3600" b="1">
              <a:solidFill>
                <a:srgbClr val="FFFF00"/>
              </a:solidFill>
              <a:effectLst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338455" y="-202565"/>
            <a:ext cx="11180445" cy="68624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 algn="l">
              <a:lnSpc>
                <a:spcPct val="150000"/>
              </a:lnSpc>
            </a:pPr>
            <a:r>
              <a:rPr lang="en-US" altLang="zh-CN"/>
              <a:t>                      </a:t>
            </a:r>
            <a:endParaRPr lang="en-US" altLang="zh-CN"/>
          </a:p>
          <a:p>
            <a:pPr indent="0" algn="l">
              <a:lnSpc>
                <a:spcPct val="150000"/>
              </a:lnSpc>
            </a:pPr>
            <a:endParaRPr lang="en-US" altLang="zh-CN"/>
          </a:p>
          <a:p>
            <a:pPr indent="0" algn="l"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方正小标宋简体" panose="03000509000000000000" charset="-122"/>
                <a:ea typeface="方正小标宋简体" panose="03000509000000000000" charset="-122"/>
              </a:rPr>
              <a:t>标题：</a:t>
            </a:r>
            <a:r>
              <a:rPr lang="zh-CN" altLang="en-US" sz="2800">
                <a:latin typeface="方正小标宋简体" panose="03000509000000000000" charset="-122"/>
                <a:ea typeface="方正小标宋简体" panose="03000509000000000000" charset="-122"/>
              </a:rPr>
              <a:t>濮阳市质量技术监督检验测试中心党支部专题组织生活会</a:t>
            </a:r>
            <a:endParaRPr lang="zh-CN" altLang="en-US" sz="2800">
              <a:latin typeface="方正小标宋简体" panose="03000509000000000000" charset="-122"/>
              <a:ea typeface="方正小标宋简体" panose="03000509000000000000" charset="-122"/>
            </a:endParaRPr>
          </a:p>
          <a:p>
            <a:pPr indent="0" algn="l">
              <a:lnSpc>
                <a:spcPct val="200000"/>
              </a:lnSpc>
            </a:pPr>
            <a:r>
              <a:rPr lang="zh-CN" altLang="en-US" b="1">
                <a:solidFill>
                  <a:srgbClr val="FF0000"/>
                </a:solidFill>
              </a:rPr>
              <a:t>时    间：</a:t>
            </a:r>
            <a:r>
              <a:rPr lang="en-US" altLang="zh-CN"/>
              <a:t>2017</a:t>
            </a:r>
            <a:r>
              <a:rPr lang="zh-CN" altLang="en-US"/>
              <a:t>年</a:t>
            </a:r>
            <a:r>
              <a:rPr lang="en-US" altLang="zh-CN"/>
              <a:t>08</a:t>
            </a:r>
            <a:r>
              <a:rPr lang="zh-CN" altLang="en-US"/>
              <a:t>月</a:t>
            </a:r>
            <a:r>
              <a:rPr lang="en-US" altLang="zh-CN"/>
              <a:t>10</a:t>
            </a:r>
            <a:r>
              <a:rPr lang="zh-CN" altLang="en-US"/>
              <a:t>日            </a:t>
            </a:r>
            <a:r>
              <a:rPr lang="zh-CN" altLang="en-US">
                <a:solidFill>
                  <a:srgbClr val="FF0000"/>
                </a:solidFill>
              </a:rPr>
              <a:t>     </a:t>
            </a:r>
            <a:r>
              <a:rPr lang="zh-CN" altLang="en-US" b="1">
                <a:solidFill>
                  <a:srgbClr val="FF0000"/>
                </a:solidFill>
              </a:rPr>
              <a:t>地   点：</a:t>
            </a:r>
            <a:r>
              <a:rPr lang="zh-CN" altLang="en-US"/>
              <a:t>中心五楼会议室</a:t>
            </a:r>
            <a:endParaRPr lang="zh-CN" altLang="en-US"/>
          </a:p>
          <a:p>
            <a:pPr indent="0" algn="l">
              <a:lnSpc>
                <a:spcPct val="200000"/>
              </a:lnSpc>
            </a:pPr>
            <a:r>
              <a:rPr lang="zh-CN" altLang="en-US" b="1">
                <a:solidFill>
                  <a:srgbClr val="FF0000"/>
                </a:solidFill>
              </a:rPr>
              <a:t>主持人：</a:t>
            </a:r>
            <a:r>
              <a:rPr lang="zh-CN" altLang="en-US"/>
              <a:t>赵洪涛（支部书记）        </a:t>
            </a:r>
            <a:r>
              <a:rPr lang="zh-CN" altLang="en-US" b="1">
                <a:solidFill>
                  <a:srgbClr val="FF0000"/>
                </a:solidFill>
              </a:rPr>
              <a:t>记录人：</a:t>
            </a:r>
            <a:r>
              <a:rPr lang="zh-CN" altLang="en-US"/>
              <a:t>王瑞琴</a:t>
            </a:r>
            <a:endParaRPr lang="zh-CN" altLang="en-US"/>
          </a:p>
          <a:p>
            <a:pPr indent="0" algn="l">
              <a:lnSpc>
                <a:spcPct val="200000"/>
              </a:lnSpc>
            </a:pPr>
            <a:r>
              <a:rPr lang="zh-CN" altLang="en-US" b="1">
                <a:solidFill>
                  <a:srgbClr val="FF0000"/>
                </a:solidFill>
              </a:rPr>
              <a:t>参加人员：</a:t>
            </a:r>
            <a:r>
              <a:rPr lang="zh-CN" altLang="en-US"/>
              <a:t>支部全体党员</a:t>
            </a:r>
            <a:endParaRPr lang="zh-CN" altLang="en-US"/>
          </a:p>
          <a:p>
            <a:pPr indent="0" algn="l">
              <a:lnSpc>
                <a:spcPct val="200000"/>
              </a:lnSpc>
            </a:pPr>
            <a:r>
              <a:rPr lang="zh-CN" altLang="en-US" b="1">
                <a:solidFill>
                  <a:srgbClr val="FF0000"/>
                </a:solidFill>
              </a:rPr>
              <a:t>会议主题：</a:t>
            </a:r>
            <a:r>
              <a:rPr lang="zh-CN" altLang="en-US"/>
              <a:t>支部党员组织生活会</a:t>
            </a:r>
            <a:endParaRPr lang="zh-CN" altLang="en-US"/>
          </a:p>
          <a:p>
            <a:pPr indent="0" algn="l">
              <a:lnSpc>
                <a:spcPct val="200000"/>
              </a:lnSpc>
            </a:pPr>
            <a:r>
              <a:rPr lang="zh-CN" altLang="en-US" b="1">
                <a:solidFill>
                  <a:srgbClr val="FF0000"/>
                </a:solidFill>
              </a:rPr>
              <a:t>会议内容：</a:t>
            </a:r>
            <a:endParaRPr lang="zh-CN" altLang="en-US" b="1">
              <a:solidFill>
                <a:srgbClr val="FF0000"/>
              </a:solidFill>
            </a:endParaRPr>
          </a:p>
          <a:p>
            <a:pPr indent="0" algn="l">
              <a:lnSpc>
                <a:spcPct val="200000"/>
              </a:lnSpc>
            </a:pPr>
            <a:r>
              <a:rPr lang="en-US" altLang="zh-CN"/>
              <a:t>1.</a:t>
            </a:r>
            <a:r>
              <a:rPr lang="zh-CN" altLang="en-US"/>
              <a:t>传达学习习总书记</a:t>
            </a:r>
            <a:r>
              <a:rPr lang="en-US" altLang="zh-CN"/>
              <a:t>7</a:t>
            </a:r>
            <a:r>
              <a:rPr lang="zh-CN" altLang="en-US"/>
              <a:t>月</a:t>
            </a:r>
            <a:r>
              <a:rPr lang="en-US" altLang="zh-CN"/>
              <a:t>26</a:t>
            </a:r>
            <a:r>
              <a:rPr lang="zh-CN" altLang="en-US"/>
              <a:t>日在省部级主要领导干部专题研论班上的重要讲话精神。</a:t>
            </a:r>
            <a:endParaRPr lang="zh-CN" altLang="en-US"/>
          </a:p>
          <a:p>
            <a:pPr indent="0" algn="l">
              <a:lnSpc>
                <a:spcPct val="200000"/>
              </a:lnSpc>
            </a:pPr>
            <a:r>
              <a:rPr lang="en-US" altLang="zh-CN"/>
              <a:t>2.</a:t>
            </a:r>
            <a:r>
              <a:rPr lang="zh-CN" altLang="en-US"/>
              <a:t>中心各党小组开展批评和自我批评，重点解决工作中“担当精神不足”“干部队伍暮气重”</a:t>
            </a:r>
            <a:endParaRPr lang="zh-CN" altLang="en-US"/>
          </a:p>
          <a:p>
            <a:pPr indent="0" algn="l">
              <a:lnSpc>
                <a:spcPct val="200000"/>
              </a:lnSpc>
            </a:pPr>
            <a:r>
              <a:rPr lang="zh-CN" altLang="en-US"/>
              <a:t>“慵懒散漫不作为”“责任心不强不愿为”等现象的思想根源问题。（根据问题情况，要详细记录）</a:t>
            </a:r>
            <a:endParaRPr lang="zh-CN" altLang="en-US"/>
          </a:p>
          <a:p>
            <a:pPr indent="0" algn="l">
              <a:lnSpc>
                <a:spcPct val="200000"/>
              </a:lnSpc>
            </a:pPr>
            <a:r>
              <a:rPr lang="en-US" altLang="zh-CN"/>
              <a:t>3.</a:t>
            </a:r>
            <a:r>
              <a:rPr lang="zh-CN" altLang="en-US"/>
              <a:t>赵洪涛同志作总结性发言。</a:t>
            </a:r>
            <a:endParaRPr lang="zh-CN" altLang="en-US"/>
          </a:p>
          <a:p>
            <a:endParaRPr lang="zh-CN" altLang="en-US" sz="2000">
              <a:latin typeface="仿宋" panose="02010609060101010101" charset="-122"/>
              <a:ea typeface="仿宋" panose="02010609060101010101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213995" y="827405"/>
            <a:ext cx="3439795" cy="283781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indent="0"/>
            <a:r>
              <a:rPr lang="zh-CN" altLang="en-US" sz="2400" b="1">
                <a:ln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中心支部</a:t>
            </a:r>
            <a:r>
              <a:rPr lang="en-US" altLang="zh-CN" sz="2400" b="1">
                <a:ln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-</a:t>
            </a:r>
            <a:r>
              <a:rPr lang="zh-CN" altLang="en-US" sz="2400" b="1">
                <a:ln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党建专栏：</a:t>
            </a:r>
            <a:endParaRPr lang="zh-CN" altLang="en-US" sz="2400" b="1">
              <a:ln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indent="0"/>
            <a:endParaRPr lang="zh-CN" altLang="en-US" sz="24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indent="0"/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组织生活会制度</a:t>
            </a:r>
            <a:r>
              <a:rPr lang="en-US" altLang="zh-CN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.ppt</a:t>
            </a:r>
            <a:endParaRPr lang="en-US" altLang="zh-CN" sz="24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indent="0"/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的下载方式</a:t>
            </a:r>
            <a:endParaRPr lang="zh-CN" altLang="en-US" sz="24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indent="0"/>
            <a:r>
              <a:rPr lang="zh-CN" altLang="en-US" sz="2400" b="0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endParaRPr lang="zh-CN" altLang="en-US" sz="2400" b="0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indent="0"/>
            <a:r>
              <a:rPr lang="zh-CN" altLang="en-US" sz="24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登陆网址：</a:t>
            </a:r>
            <a:r>
              <a:rPr lang="en-US" altLang="zh-CN" sz="24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www.nltc.com.Cn</a:t>
            </a:r>
            <a:endParaRPr lang="en-US" altLang="zh-CN" sz="24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indent="0"/>
            <a:r>
              <a:rPr lang="en-US" altLang="zh-CN" sz="1050" b="0">
                <a:latin typeface="Calibri" panose="020F0502020204030204" charset="0"/>
                <a:cs typeface="Calibri" panose="020F0502020204030204" charset="0"/>
              </a:rPr>
              <a:t> </a:t>
            </a:r>
            <a:endParaRPr lang="zh-CN" altLang="en-US"/>
          </a:p>
        </p:txBody>
      </p:sp>
      <p:pic>
        <p:nvPicPr>
          <p:cNvPr id="4" name="图片 3"/>
          <p:cNvPicPr/>
          <p:nvPr/>
        </p:nvPicPr>
        <p:blipFill>
          <a:blip r:embed="rId2"/>
          <a:stretch>
            <a:fillRect/>
          </a:stretch>
        </p:blipFill>
        <p:spPr>
          <a:xfrm>
            <a:off x="3960495" y="827405"/>
            <a:ext cx="7821930" cy="57454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49925" y="3072765"/>
            <a:ext cx="4307205" cy="386080"/>
          </a:xfrm>
        </p:spPr>
        <p:txBody>
          <a:bodyPr>
            <a:normAutofit fontScale="90000"/>
          </a:bodyPr>
          <a:p>
            <a:r>
              <a:rPr lang="zh-CN" altLang="zh-CN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谢谢</a:t>
            </a:r>
            <a:endParaRPr lang="zh-CN" altLang="zh-CN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437</Words>
  <Application>WPS 演示</Application>
  <PresentationFormat>宽屏</PresentationFormat>
  <Paragraphs>36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6" baseType="lpstr">
      <vt:lpstr>Arial</vt:lpstr>
      <vt:lpstr>宋体</vt:lpstr>
      <vt:lpstr>Wingdings</vt:lpstr>
      <vt:lpstr>方正小标宋简体</vt:lpstr>
      <vt:lpstr>仿宋</vt:lpstr>
      <vt:lpstr>Calibri</vt:lpstr>
      <vt:lpstr>微软雅黑</vt:lpstr>
      <vt:lpstr>Arial Unicode MS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谢谢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zc</dc:creator>
  <cp:lastModifiedBy>cui</cp:lastModifiedBy>
  <cp:revision>8</cp:revision>
  <dcterms:created xsi:type="dcterms:W3CDTF">2015-05-05T08:02:00Z</dcterms:created>
  <dcterms:modified xsi:type="dcterms:W3CDTF">2017-08-10T07:14:01Z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2052-10.1.0.6690</vt:lpwstr>
  </property>
</Properties>
</file>